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notesSlides/notesSlide17.xml" ContentType="application/vnd.openxmlformats-officedocument.presentationml.notes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20"/>
  </p:notesMasterIdLst>
  <p:sldIdLst>
    <p:sldId id="256" r:id="rId2"/>
    <p:sldId id="257" r:id="rId3"/>
    <p:sldId id="258" r:id="rId4"/>
    <p:sldId id="274"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4457" autoAdjust="0"/>
  </p:normalViewPr>
  <p:slideViewPr>
    <p:cSldViewPr snapToGrid="0">
      <p:cViewPr varScale="1">
        <p:scale>
          <a:sx n="53" d="100"/>
          <a:sy n="53" d="100"/>
        </p:scale>
        <p:origin x="-1356"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30F99C-5DF2-465F-B68A-B5577277E744}" type="datetimeFigureOut">
              <a:rPr lang="en-US" smtClean="0"/>
              <a:pPr/>
              <a:t>10/8/2020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72A2F2-E7F6-4881-9B10-57832E84D7CE}" type="slidenum">
              <a:rPr lang="en-US" smtClean="0"/>
              <a:pPr/>
              <a:t>‹#›</a:t>
            </a:fld>
            <a:endParaRPr lang="en-US" dirty="0"/>
          </a:p>
        </p:txBody>
      </p:sp>
    </p:spTree>
    <p:extLst>
      <p:ext uri="{BB962C8B-B14F-4D97-AF65-F5344CB8AC3E}">
        <p14:creationId xmlns="" xmlns:p14="http://schemas.microsoft.com/office/powerpoint/2010/main" val="1187361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Crime can be defined as an act that is illegal and against the laws. The law can punish the person committing such acts. There is a notable spike in crime in the major cities in the US cities, and Houston, Texas, has not been left behind. With the increasing number of crimes, there have been several calls to end these crimes by sending federal law enforcement to help lower such situations (Nilsson et al., 2017). People are remerging from lockdown, and due to the combination of such activities, there is a rise in crime. </a:t>
            </a:r>
            <a:r>
              <a:rPr lang="en-US" sz="2400" dirty="0" smtClean="0">
                <a:latin typeface="Times New Roman" panose="02020603050405020304" pitchFamily="18" charset="0"/>
                <a:cs typeface="Times New Roman" panose="02020603050405020304" pitchFamily="18" charset="0"/>
              </a:rPr>
              <a:t>The presentation will  also focus on the comparison of crimes in Texas and crimes in my local neighborhood, the extent of crime in different areas, factors influencing crime rate, strategies for addressing crimes, and finally make recommendations</a:t>
            </a:r>
            <a:r>
              <a:rPr lang="en-US" sz="2400" baseline="0" dirty="0" smtClean="0">
                <a:latin typeface="Times New Roman" panose="02020603050405020304" pitchFamily="18" charset="0"/>
                <a:cs typeface="Times New Roman" panose="02020603050405020304" pitchFamily="18" charset="0"/>
              </a:rPr>
              <a:t>.</a:t>
            </a:r>
            <a:endParaRPr lang="en-US" sz="2400" kern="1200" dirty="0" smtClean="0">
              <a:solidFill>
                <a:schemeClr val="tx1"/>
              </a:solidFill>
              <a:effectLst/>
              <a:latin typeface="Times New Roman" panose="02020603050405020304" pitchFamily="18" charset="0"/>
              <a:ea typeface="+mn-ea"/>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B72A2F2-E7F6-4881-9B10-57832E84D7CE}" type="slidenum">
              <a:rPr lang="en-US" smtClean="0"/>
              <a:pPr/>
              <a:t>2</a:t>
            </a:fld>
            <a:endParaRPr lang="en-US" dirty="0"/>
          </a:p>
        </p:txBody>
      </p:sp>
    </p:spTree>
    <p:extLst>
      <p:ext uri="{BB962C8B-B14F-4D97-AF65-F5344CB8AC3E}">
        <p14:creationId xmlns="" xmlns:p14="http://schemas.microsoft.com/office/powerpoint/2010/main" val="1115488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The problem of violent crime remains true in many neighboring communities, and it is a significant crime that concerns many Americans. It includes offenses such as murder, aggravated assault, rape, robbery, and manslaughter. These crimes are common and make people trapped in their homes, especially children and women. Violent crimes are responsible for victimization. In some instances, women are worried about being sexually assaulted. Violent crimes are common in all nations and mostly involve an individual who knows each other. </a:t>
            </a:r>
            <a:r>
              <a:rPr lang="en-US" sz="2400" dirty="0" smtClean="0">
                <a:latin typeface="Times New Roman" panose="02020603050405020304" pitchFamily="18" charset="0"/>
                <a:cs typeface="Times New Roman" panose="02020603050405020304" pitchFamily="18" charset="0"/>
              </a:rPr>
              <a:t>In comparison to Texas state and my local neighborhood, violent crimes is almost the same in both levels, according to the cases reported. However, homicides crimes are few in Texas</a:t>
            </a:r>
            <a:r>
              <a:rPr lang="en-US" sz="2400" baseline="0" dirty="0" smtClean="0">
                <a:latin typeface="Times New Roman" panose="02020603050405020304" pitchFamily="18" charset="0"/>
                <a:cs typeface="Times New Roman" panose="02020603050405020304" pitchFamily="18" charset="0"/>
              </a:rPr>
              <a:t> </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(Coccia, 2017).</a:t>
            </a:r>
          </a:p>
          <a:p>
            <a:endParaRPr lang="en-US" dirty="0"/>
          </a:p>
        </p:txBody>
      </p:sp>
      <p:sp>
        <p:nvSpPr>
          <p:cNvPr id="4" name="Slide Number Placeholder 3"/>
          <p:cNvSpPr>
            <a:spLocks noGrp="1"/>
          </p:cNvSpPr>
          <p:nvPr>
            <p:ph type="sldNum" sz="quarter" idx="10"/>
          </p:nvPr>
        </p:nvSpPr>
        <p:spPr/>
        <p:txBody>
          <a:bodyPr/>
          <a:lstStyle/>
          <a:p>
            <a:fld id="{5B72A2F2-E7F6-4881-9B10-57832E84D7CE}" type="slidenum">
              <a:rPr lang="en-US" smtClean="0"/>
              <a:pPr/>
              <a:t>3</a:t>
            </a:fld>
            <a:endParaRPr lang="en-US" dirty="0"/>
          </a:p>
        </p:txBody>
      </p:sp>
    </p:spTree>
    <p:extLst>
      <p:ext uri="{BB962C8B-B14F-4D97-AF65-F5344CB8AC3E}">
        <p14:creationId xmlns="" xmlns:p14="http://schemas.microsoft.com/office/powerpoint/2010/main" val="240818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Property crime is a type of crime that does not involve physical harm but still touches on several individuals. The crime is responsible for the loss of several billions of dollars annually. They can be categorized as an amateur and professional theft. For amateur, these crimes are not planned, and the perpetrators commit them when they see an opportunity for quick illegal gain. On the other side, for professional theft, they often plan in advance, and most of the offenders are mentored on how to commit such crimes. </a:t>
            </a:r>
            <a:r>
              <a:rPr lang="en-US" sz="2400" dirty="0" smtClean="0">
                <a:latin typeface="Times New Roman" panose="02020603050405020304" pitchFamily="18" charset="0"/>
                <a:cs typeface="Times New Roman" panose="02020603050405020304" pitchFamily="18" charset="0"/>
              </a:rPr>
              <a:t>Property crime involves no force or threats against, and in Texas, property crime is more frequent compared to the crime rate in my neighborhood cities.</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(Nilsson et al., 2017</a:t>
            </a:r>
            <a:r>
              <a:rPr lang="en-US"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5B72A2F2-E7F6-4881-9B10-57832E84D7CE}" type="slidenum">
              <a:rPr lang="en-US" smtClean="0"/>
              <a:pPr/>
              <a:t>4</a:t>
            </a:fld>
            <a:endParaRPr lang="en-US" dirty="0"/>
          </a:p>
        </p:txBody>
      </p:sp>
    </p:spTree>
    <p:extLst>
      <p:ext uri="{BB962C8B-B14F-4D97-AF65-F5344CB8AC3E}">
        <p14:creationId xmlns="" xmlns:p14="http://schemas.microsoft.com/office/powerpoint/2010/main" val="446413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These are crimes that are committed in office by a person of high social status in their occupation. They are a series of frauds committed by professionals in corporates. In the long run, these crimes are harmful in terms of physical injury, economic loss, or even in some cases, death. They include employee theft, tax evasion, corporate and professional fraud. They are responsible for the annual economic loss of several billion. Also, they are responsible for unsafe products, work-related illnesses, and preventable pollution. In most cases, white-collar crimes affect several untold people annually (Gottschalk, 2017).</a:t>
            </a:r>
            <a:r>
              <a:rPr lang="en-US" sz="2400" dirty="0" smtClean="0">
                <a:latin typeface="Times New Roman" panose="02020603050405020304" pitchFamily="18" charset="0"/>
                <a:cs typeface="Times New Roman" panose="02020603050405020304" pitchFamily="18" charset="0"/>
              </a:rPr>
              <a:t> White-collar crime is more frequent in Texas state compared to the frequency of reporting of such crimes in my local neighborhood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2400" kern="1200" dirty="0" smtClean="0">
              <a:solidFill>
                <a:schemeClr val="tx1"/>
              </a:solidFill>
              <a:effectLst/>
              <a:latin typeface="Times New Roman" panose="02020603050405020304" pitchFamily="18" charset="0"/>
              <a:ea typeface="+mn-ea"/>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B72A2F2-E7F6-4881-9B10-57832E84D7CE}" type="slidenum">
              <a:rPr lang="en-US" smtClean="0"/>
              <a:pPr/>
              <a:t>5</a:t>
            </a:fld>
            <a:endParaRPr lang="en-US" dirty="0"/>
          </a:p>
        </p:txBody>
      </p:sp>
    </p:spTree>
    <p:extLst>
      <p:ext uri="{BB962C8B-B14F-4D97-AF65-F5344CB8AC3E}">
        <p14:creationId xmlns="" xmlns:p14="http://schemas.microsoft.com/office/powerpoint/2010/main" val="3557531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a:buFont typeface="Wingdings" panose="05000000000000000000" pitchFamily="2" charset="2"/>
              <a:buChar char="Ø"/>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Organized crime is controlled and planned criminal activities by groups. Such powerful groups exist to commit criminal activities that are planned and rational, and they reflect their efforts. Most of the groups are highly centralized and engage in illegal activity by providing goods or services that the public demands. The crime works for profit from illegal and illicit activities, and their operation is protected by corrupt public officials, use of threats and intimidation (Kang &amp; Thosuwanchot, 2017).</a:t>
            </a:r>
            <a:r>
              <a:rPr lang="en-US" sz="2400" dirty="0" smtClean="0">
                <a:latin typeface="Times New Roman" panose="02020603050405020304" pitchFamily="18" charset="0"/>
                <a:cs typeface="Times New Roman" panose="02020603050405020304" pitchFamily="18" charset="0"/>
              </a:rPr>
              <a:t> In comparison organized crime is more common in Texas because they require a series of a network which may be hard to establish a high-end system in my local neighborhood.</a:t>
            </a:r>
          </a:p>
          <a:p>
            <a:endParaRPr lang="en-US" dirty="0"/>
          </a:p>
        </p:txBody>
      </p:sp>
      <p:sp>
        <p:nvSpPr>
          <p:cNvPr id="4" name="Slide Number Placeholder 3"/>
          <p:cNvSpPr>
            <a:spLocks noGrp="1"/>
          </p:cNvSpPr>
          <p:nvPr>
            <p:ph type="sldNum" sz="quarter" idx="10"/>
          </p:nvPr>
        </p:nvSpPr>
        <p:spPr/>
        <p:txBody>
          <a:bodyPr/>
          <a:lstStyle/>
          <a:p>
            <a:fld id="{5B72A2F2-E7F6-4881-9B10-57832E84D7CE}" type="slidenum">
              <a:rPr lang="en-US" smtClean="0"/>
              <a:pPr/>
              <a:t>6</a:t>
            </a:fld>
            <a:endParaRPr lang="en-US" dirty="0"/>
          </a:p>
        </p:txBody>
      </p:sp>
    </p:spTree>
    <p:extLst>
      <p:ext uri="{BB962C8B-B14F-4D97-AF65-F5344CB8AC3E}">
        <p14:creationId xmlns="" xmlns:p14="http://schemas.microsoft.com/office/powerpoint/2010/main" val="75312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l">
              <a:buFont typeface="Wingdings" panose="05000000000000000000" pitchFamily="2" charset="2"/>
              <a:buChar char="Ø"/>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Consensual crimes can be defined as a victimless crime because individuals willingly and voluntarily engage in behaviors that violate the law with more than one participant. The crimes include drug trafficking and abuse, gambling, and prostitution. Sometimes the state is referred to as the victim because their activities offend society's morals in general. However, the behaviors may harm the victims as well as others. </a:t>
            </a:r>
            <a:r>
              <a:rPr lang="en-US" sz="2400" dirty="0" smtClean="0">
                <a:latin typeface="Times New Roman" panose="02020603050405020304" pitchFamily="18" charset="0"/>
                <a:cs typeface="Times New Roman" panose="02020603050405020304" pitchFamily="18" charset="0"/>
              </a:rPr>
              <a:t>Consensual crimes are more frequent in the neighborhood and relatively low at state levels. Comparison of consensual crimes in my local neighborhood and Texas, my local city  relatively common vices being  committed frequently. The</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 law presumes some activities are too risky, and people who engage in such activities should face the law even with their own consent (Kang &amp; Thosuwanchot, 2017).</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B72A2F2-E7F6-4881-9B10-57832E84D7CE}" type="slidenum">
              <a:rPr lang="en-US" smtClean="0"/>
              <a:pPr/>
              <a:t>7</a:t>
            </a:fld>
            <a:endParaRPr lang="en-US" dirty="0"/>
          </a:p>
        </p:txBody>
      </p:sp>
    </p:spTree>
    <p:extLst>
      <p:ext uri="{BB962C8B-B14F-4D97-AF65-F5344CB8AC3E}">
        <p14:creationId xmlns="" xmlns:p14="http://schemas.microsoft.com/office/powerpoint/2010/main" val="2033313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Among all communities in America, Houston has one of the highest crime rates. Residents have reported Houston, the capital city of Texas, as the most dangerous. Notably, from police records, the highest crimes that have been recorded include murder, rape, robbery, aggravated assault, burglary, theft, and auto theft. People who have been injured or sustained injuries due to violent crimes have a high prevalence in this area, and there is a chance of violent crimes in Houston. Property crimes in Houston are the most committed in the most neighborhood. Criminal activities such as burglary, auto theft, or property theft inside cars account for more than 8 percent. Crimes such as white-collar crimes are low in the neighborhood because of their nature (Nilsson et al., 2017).</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B72A2F2-E7F6-4881-9B10-57832E84D7CE}" type="slidenum">
              <a:rPr lang="en-US" smtClean="0"/>
              <a:pPr/>
              <a:t>8</a:t>
            </a:fld>
            <a:endParaRPr lang="en-US" dirty="0"/>
          </a:p>
        </p:txBody>
      </p:sp>
    </p:spTree>
    <p:extLst>
      <p:ext uri="{BB962C8B-B14F-4D97-AF65-F5344CB8AC3E}">
        <p14:creationId xmlns="" xmlns:p14="http://schemas.microsoft.com/office/powerpoint/2010/main" val="628472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To determine the extent of crime occurring in certain areas, the frequency of a crime occurring will provide a proper explanation. Various demographic characteristics provide information on the extent of crimes. The quality of life indicates the extent of crime in different areas. High-end criminal translate to lower quality and the same translate to higher quality of life and less crime. Cultures that have no violent crimes lead to low, and on the other hand, cultures where violence is common, they proceed with other forms of crimes such as assault, abuse, and even rape (Nilsson et al., 2017).</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B72A2F2-E7F6-4881-9B10-57832E84D7CE}" type="slidenum">
              <a:rPr lang="en-US" smtClean="0"/>
              <a:pPr/>
              <a:t>9</a:t>
            </a:fld>
            <a:endParaRPr lang="en-US" dirty="0"/>
          </a:p>
        </p:txBody>
      </p:sp>
    </p:spTree>
    <p:extLst>
      <p:ext uri="{BB962C8B-B14F-4D97-AF65-F5344CB8AC3E}">
        <p14:creationId xmlns="" xmlns:p14="http://schemas.microsoft.com/office/powerpoint/2010/main" val="94775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Crimes exist almost everywhere, and several factors influence crime rates. School dissertation has increased the possibilities of juvenile's engaging in illicit criminal activities. Young teens are likely to participate in illegal activities and join gangs because they are idle. Poverty is a common cause that leads an individual to commit crimes. Individuals who are socially and economically default to an extent they cannot afford the basic needs for themselves and family can engage in crimes. Often such individuals think that by engaging in illicit activities, they will have quick financial profits (Gottschalk, 2017).</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B72A2F2-E7F6-4881-9B10-57832E84D7CE}" type="slidenum">
              <a:rPr lang="en-US" smtClean="0"/>
              <a:pPr/>
              <a:t>10</a:t>
            </a:fld>
            <a:endParaRPr lang="en-US" dirty="0"/>
          </a:p>
        </p:txBody>
      </p:sp>
    </p:spTree>
    <p:extLst>
      <p:ext uri="{BB962C8B-B14F-4D97-AF65-F5344CB8AC3E}">
        <p14:creationId xmlns="" xmlns:p14="http://schemas.microsoft.com/office/powerpoint/2010/main" val="420739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Regarding policing, especially on urban crime, it affects determinacy on the percentage of crimes. Usually, criminals carefully assess the chance of getting caught before they engage in illicit activities. Strict policies on crime aimed at perpetrators of crime can help lower the levels of crime. Unemployment affects crime committed in most areas. In the situation of rough economic situations, individuals become more vulnerable to crimes such as robbery. In addition, unemployment is responsible for poverty, so they greatly contribute to crime commitment. Poverty is responsible for neighborhood crime rates (Coccia, 2017).</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B72A2F2-E7F6-4881-9B10-57832E84D7CE}" type="slidenum">
              <a:rPr lang="en-US" smtClean="0"/>
              <a:pPr/>
              <a:t>11</a:t>
            </a:fld>
            <a:endParaRPr lang="en-US" dirty="0"/>
          </a:p>
        </p:txBody>
      </p:sp>
    </p:spTree>
    <p:extLst>
      <p:ext uri="{BB962C8B-B14F-4D97-AF65-F5344CB8AC3E}">
        <p14:creationId xmlns="" xmlns:p14="http://schemas.microsoft.com/office/powerpoint/2010/main" val="2482058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The social level of morality in different communities determines the rate of crimes in different communities. People who have been brought up in families that are strict and deviant behaviors are not tolerated; such people are less likely to commit crimes. Similarly, the way some people have been brought with regarding some happening in their environment may have different views about crimes. The age of the population is related to the crime rate in some areas. Most of the teens may engage in crimes to fit in with their peers. It is notable violence among teens rampant because most of them are young and transient (Gottschalk, 2017).</a:t>
            </a:r>
          </a:p>
          <a:p>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 </a:t>
            </a:r>
          </a:p>
          <a:p>
            <a:endParaRPr lang="en-US" dirty="0"/>
          </a:p>
        </p:txBody>
      </p:sp>
      <p:sp>
        <p:nvSpPr>
          <p:cNvPr id="4" name="Slide Number Placeholder 3"/>
          <p:cNvSpPr>
            <a:spLocks noGrp="1"/>
          </p:cNvSpPr>
          <p:nvPr>
            <p:ph type="sldNum" sz="quarter" idx="10"/>
          </p:nvPr>
        </p:nvSpPr>
        <p:spPr/>
        <p:txBody>
          <a:bodyPr/>
          <a:lstStyle/>
          <a:p>
            <a:fld id="{5B72A2F2-E7F6-4881-9B10-57832E84D7CE}" type="slidenum">
              <a:rPr lang="en-US" smtClean="0"/>
              <a:pPr/>
              <a:t>12</a:t>
            </a:fld>
            <a:endParaRPr lang="en-US" dirty="0"/>
          </a:p>
        </p:txBody>
      </p:sp>
    </p:spTree>
    <p:extLst>
      <p:ext uri="{BB962C8B-B14F-4D97-AF65-F5344CB8AC3E}">
        <p14:creationId xmlns="" xmlns:p14="http://schemas.microsoft.com/office/powerpoint/2010/main" val="39457680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Domestic abuse account fo</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r most of the violent crimes witnessed in most communities. The majority of people who grow up where domestic violence is frequent may grow up thinking violence is a solution to home disputes. In areas that are famous for criminal activities such as illegal possession of a firearm and drug trafficking, such areas are likely to experience high crime rates. Similarly, the abuse of drugs and especially hard drugs contribute to consensual crimes. Urban structures correlate with criminal activities. For example, in large cities, rape and armed robbery are common compared to small cities. Common misdemeanors are usually associated with large cities (Coccia, 2017).</a:t>
            </a:r>
          </a:p>
          <a:p>
            <a:endParaRPr lang="en-US" dirty="0"/>
          </a:p>
        </p:txBody>
      </p:sp>
      <p:sp>
        <p:nvSpPr>
          <p:cNvPr id="4" name="Slide Number Placeholder 3"/>
          <p:cNvSpPr>
            <a:spLocks noGrp="1"/>
          </p:cNvSpPr>
          <p:nvPr>
            <p:ph type="sldNum" sz="quarter" idx="10"/>
          </p:nvPr>
        </p:nvSpPr>
        <p:spPr/>
        <p:txBody>
          <a:bodyPr/>
          <a:lstStyle/>
          <a:p>
            <a:fld id="{5B72A2F2-E7F6-4881-9B10-57832E84D7CE}" type="slidenum">
              <a:rPr lang="en-US" smtClean="0"/>
              <a:pPr/>
              <a:t>13</a:t>
            </a:fld>
            <a:endParaRPr lang="en-US" dirty="0"/>
          </a:p>
        </p:txBody>
      </p:sp>
    </p:spTree>
    <p:extLst>
      <p:ext uri="{BB962C8B-B14F-4D97-AF65-F5344CB8AC3E}">
        <p14:creationId xmlns="" xmlns:p14="http://schemas.microsoft.com/office/powerpoint/2010/main" val="100719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The issue of policing by having effective policing strategies will help address crimes. Providing the police force with appropriate knowledge and tools to integrate technology will reduce the crime rate through research aimed at reducing the frequency of violent crimes. Forensics and investigative practices will help better the capabilities to address violent crimes. Professionals in criminal justice will be better equipped.</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B72A2F2-E7F6-4881-9B10-57832E84D7CE}" type="slidenum">
              <a:rPr lang="en-US" smtClean="0"/>
              <a:pPr/>
              <a:t>14</a:t>
            </a:fld>
            <a:endParaRPr lang="en-US" dirty="0"/>
          </a:p>
        </p:txBody>
      </p:sp>
    </p:spTree>
    <p:extLst>
      <p:ext uri="{BB962C8B-B14F-4D97-AF65-F5344CB8AC3E}">
        <p14:creationId xmlns="" xmlns:p14="http://schemas.microsoft.com/office/powerpoint/2010/main" val="42383757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An action plan should be developed with activities and actions that result in the crime being the specific targets. By doing this, criminal agencies will formulate plans that will help achieve goals for selected actions. When seeking to prevent crimes, negotiating support will help individual and group strategies negotiate on factors causing crimes. By doing this, there will be much collaboration with the public. To make prevention more effective on crimes originating from drug abuse, investigative departments can obtain Drug Enforcement Administration assistance. There should be clear ways to distinguish simple domestic disputes and criminal domestic violence on addressing domestic violence (Strom &amp; Smith, 2017).</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B72A2F2-E7F6-4881-9B10-57832E84D7CE}" type="slidenum">
              <a:rPr lang="en-US" smtClean="0"/>
              <a:pPr/>
              <a:t>15</a:t>
            </a:fld>
            <a:endParaRPr lang="en-US" dirty="0"/>
          </a:p>
        </p:txBody>
      </p:sp>
    </p:spTree>
    <p:extLst>
      <p:ext uri="{BB962C8B-B14F-4D97-AF65-F5344CB8AC3E}">
        <p14:creationId xmlns="" xmlns:p14="http://schemas.microsoft.com/office/powerpoint/2010/main" val="19134140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Some criminal activities, such as white-collar crimes, have severe consequences, yet they seem to receive lenient sentences. In regard to these crimes with severe cause should be punished with tough rules, this would discourage such crimes. Most violent crimes, such as robbery property damage, have been associated with unemployment. By enacting programs that improve the economic welfare of the vulnerable in society will reduce crimes. Adopt reward and buyback programs among offenders and the public, in general, will give crucial information and improve the number of gun arrests. Legalizing some of illegal products and services would weaken the influence of organized crimes (Strom &amp; Smith, 2017).</a:t>
            </a:r>
          </a:p>
          <a:p>
            <a:endParaRPr lang="en-US" dirty="0"/>
          </a:p>
        </p:txBody>
      </p:sp>
      <p:sp>
        <p:nvSpPr>
          <p:cNvPr id="4" name="Slide Number Placeholder 3"/>
          <p:cNvSpPr>
            <a:spLocks noGrp="1"/>
          </p:cNvSpPr>
          <p:nvPr>
            <p:ph type="sldNum" sz="quarter" idx="10"/>
          </p:nvPr>
        </p:nvSpPr>
        <p:spPr/>
        <p:txBody>
          <a:bodyPr/>
          <a:lstStyle/>
          <a:p>
            <a:fld id="{5B72A2F2-E7F6-4881-9B10-57832E84D7CE}" type="slidenum">
              <a:rPr lang="en-US" smtClean="0"/>
              <a:pPr/>
              <a:t>16</a:t>
            </a:fld>
            <a:endParaRPr lang="en-US" dirty="0"/>
          </a:p>
        </p:txBody>
      </p:sp>
    </p:spTree>
    <p:extLst>
      <p:ext uri="{BB962C8B-B14F-4D97-AF65-F5344CB8AC3E}">
        <p14:creationId xmlns="" xmlns:p14="http://schemas.microsoft.com/office/powerpoint/2010/main" val="16912953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In conclusion, crimes are categorized into several groups and further specific crimes existing in the categories. Crime is a major concern for the safety of the public. Crime has several effects, and some are severe both to individuals and the person committing them. Loss of life is a possible outcome while committing the outcome of the crime. The rate of crime varies from areas with respect to certain factors. Some crimes happen at the state level and others in the neighborhood. Consequently, there should be measures to control crimes. The public collaboration and cooperation of criminal administration will help implement the strategies and recommendations addressed.</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B72A2F2-E7F6-4881-9B10-57832E84D7CE}" type="slidenum">
              <a:rPr lang="en-US" smtClean="0"/>
              <a:pPr/>
              <a:t>17</a:t>
            </a:fld>
            <a:endParaRPr lang="en-US" dirty="0"/>
          </a:p>
        </p:txBody>
      </p:sp>
    </p:spTree>
    <p:extLst>
      <p:ext uri="{BB962C8B-B14F-4D97-AF65-F5344CB8AC3E}">
        <p14:creationId xmlns="" xmlns:p14="http://schemas.microsoft.com/office/powerpoint/2010/main" val="3177711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72A2F2-E7F6-4881-9B10-57832E84D7CE}" type="slidenum">
              <a:rPr lang="en-US" smtClean="0"/>
              <a:pPr/>
              <a:t>18</a:t>
            </a:fld>
            <a:endParaRPr lang="en-US" dirty="0"/>
          </a:p>
        </p:txBody>
      </p:sp>
    </p:spTree>
    <p:extLst>
      <p:ext uri="{BB962C8B-B14F-4D97-AF65-F5344CB8AC3E}">
        <p14:creationId xmlns="" xmlns:p14="http://schemas.microsoft.com/office/powerpoint/2010/main" val="2794125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B150EC5-2F44-4113-BDBF-16DB6DAE141C}" type="datetimeFigureOut">
              <a:rPr lang="en-US" smtClean="0"/>
              <a:pPr/>
              <a:t>10/8/2020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BD1712-B62A-4BDB-B3E4-C5623339E4B2}" type="slidenum">
              <a:rPr lang="en-US" smtClean="0"/>
              <a:pPr/>
              <a:t>‹#›</a:t>
            </a:fld>
            <a:endParaRPr lang="en-US" dirty="0"/>
          </a:p>
        </p:txBody>
      </p:sp>
    </p:spTree>
    <p:extLst>
      <p:ext uri="{BB962C8B-B14F-4D97-AF65-F5344CB8AC3E}">
        <p14:creationId xmlns="" xmlns:p14="http://schemas.microsoft.com/office/powerpoint/2010/main" val="139795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150EC5-2F44-4113-BDBF-16DB6DAE141C}" type="datetimeFigureOut">
              <a:rPr lang="en-US" smtClean="0"/>
              <a:pPr/>
              <a:t>10/8/2020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BD1712-B62A-4BDB-B3E4-C5623339E4B2}" type="slidenum">
              <a:rPr lang="en-US" smtClean="0"/>
              <a:pPr/>
              <a:t>‹#›</a:t>
            </a:fld>
            <a:endParaRPr lang="en-US" dirty="0"/>
          </a:p>
        </p:txBody>
      </p:sp>
    </p:spTree>
    <p:extLst>
      <p:ext uri="{BB962C8B-B14F-4D97-AF65-F5344CB8AC3E}">
        <p14:creationId xmlns="" xmlns:p14="http://schemas.microsoft.com/office/powerpoint/2010/main" val="958956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150EC5-2F44-4113-BDBF-16DB6DAE141C}" type="datetimeFigureOut">
              <a:rPr lang="en-US" smtClean="0"/>
              <a:pPr/>
              <a:t>10/8/2020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BD1712-B62A-4BDB-B3E4-C5623339E4B2}" type="slidenum">
              <a:rPr lang="en-US" smtClean="0"/>
              <a:pPr/>
              <a:t>‹#›</a:t>
            </a:fld>
            <a:endParaRPr lang="en-US" dirty="0"/>
          </a:p>
        </p:txBody>
      </p:sp>
    </p:spTree>
    <p:extLst>
      <p:ext uri="{BB962C8B-B14F-4D97-AF65-F5344CB8AC3E}">
        <p14:creationId xmlns="" xmlns:p14="http://schemas.microsoft.com/office/powerpoint/2010/main" val="3355936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B150EC5-2F44-4113-BDBF-16DB6DAE141C}" type="datetimeFigureOut">
              <a:rPr lang="en-US" smtClean="0"/>
              <a:pPr/>
              <a:t>10/8/2020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DBD1712-B62A-4BDB-B3E4-C5623339E4B2}" type="slidenum">
              <a:rPr lang="en-US" smtClean="0"/>
              <a:pPr/>
              <a:t>‹#›</a:t>
            </a:fld>
            <a:endParaRPr lang="en-US" dirty="0"/>
          </a:p>
        </p:txBody>
      </p:sp>
    </p:spTree>
    <p:extLst>
      <p:ext uri="{BB962C8B-B14F-4D97-AF65-F5344CB8AC3E}">
        <p14:creationId xmlns="" xmlns:p14="http://schemas.microsoft.com/office/powerpoint/2010/main" val="3834620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B150EC5-2F44-4113-BDBF-16DB6DAE141C}" type="datetimeFigureOut">
              <a:rPr lang="en-US" smtClean="0"/>
              <a:pPr/>
              <a:t>10/8/2020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DBD1712-B62A-4BDB-B3E4-C5623339E4B2}" type="slidenum">
              <a:rPr lang="en-US" smtClean="0"/>
              <a:pPr/>
              <a:t>‹#›</a:t>
            </a:fld>
            <a:endParaRPr lang="en-US" dirty="0"/>
          </a:p>
        </p:txBody>
      </p:sp>
    </p:spTree>
    <p:extLst>
      <p:ext uri="{BB962C8B-B14F-4D97-AF65-F5344CB8AC3E}">
        <p14:creationId xmlns="" xmlns:p14="http://schemas.microsoft.com/office/powerpoint/2010/main" val="2967181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B150EC5-2F44-4113-BDBF-16DB6DAE141C}" type="datetimeFigureOut">
              <a:rPr lang="en-US" smtClean="0"/>
              <a:pPr/>
              <a:t>10/8/2020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DBD1712-B62A-4BDB-B3E4-C5623339E4B2}" type="slidenum">
              <a:rPr lang="en-US" smtClean="0"/>
              <a:pPr/>
              <a:t>‹#›</a:t>
            </a:fld>
            <a:endParaRPr lang="en-US" dirty="0"/>
          </a:p>
        </p:txBody>
      </p:sp>
    </p:spTree>
    <p:extLst>
      <p:ext uri="{BB962C8B-B14F-4D97-AF65-F5344CB8AC3E}">
        <p14:creationId xmlns="" xmlns:p14="http://schemas.microsoft.com/office/powerpoint/2010/main" val="3617653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150EC5-2F44-4113-BDBF-16DB6DAE141C}" type="datetimeFigureOut">
              <a:rPr lang="en-US" smtClean="0"/>
              <a:pPr/>
              <a:t>10/8/2020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DBD1712-B62A-4BDB-B3E4-C5623339E4B2}" type="slidenum">
              <a:rPr lang="en-US" smtClean="0"/>
              <a:pPr/>
              <a:t>‹#›</a:t>
            </a:fld>
            <a:endParaRPr lang="en-US" dirty="0"/>
          </a:p>
        </p:txBody>
      </p:sp>
    </p:spTree>
    <p:extLst>
      <p:ext uri="{BB962C8B-B14F-4D97-AF65-F5344CB8AC3E}">
        <p14:creationId xmlns="" xmlns:p14="http://schemas.microsoft.com/office/powerpoint/2010/main" val="1093854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150EC5-2F44-4113-BDBF-16DB6DAE141C}" type="datetimeFigureOut">
              <a:rPr lang="en-US" smtClean="0"/>
              <a:pPr/>
              <a:t>10/8/2020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DBD1712-B62A-4BDB-B3E4-C5623339E4B2}" type="slidenum">
              <a:rPr lang="en-US" smtClean="0"/>
              <a:pPr/>
              <a:t>‹#›</a:t>
            </a:fld>
            <a:endParaRPr lang="en-US" dirty="0"/>
          </a:p>
        </p:txBody>
      </p:sp>
    </p:spTree>
    <p:extLst>
      <p:ext uri="{BB962C8B-B14F-4D97-AF65-F5344CB8AC3E}">
        <p14:creationId xmlns="" xmlns:p14="http://schemas.microsoft.com/office/powerpoint/2010/main" val="2317931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150EC5-2F44-4113-BDBF-16DB6DAE141C}" type="datetimeFigureOut">
              <a:rPr lang="en-US" smtClean="0"/>
              <a:pPr/>
              <a:t>10/8/2020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DBD1712-B62A-4BDB-B3E4-C5623339E4B2}" type="slidenum">
              <a:rPr lang="en-US" smtClean="0"/>
              <a:pPr/>
              <a:t>‹#›</a:t>
            </a:fld>
            <a:endParaRPr lang="en-US" dirty="0"/>
          </a:p>
        </p:txBody>
      </p:sp>
    </p:spTree>
    <p:extLst>
      <p:ext uri="{BB962C8B-B14F-4D97-AF65-F5344CB8AC3E}">
        <p14:creationId xmlns="" xmlns:p14="http://schemas.microsoft.com/office/powerpoint/2010/main" val="3925319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150EC5-2F44-4113-BDBF-16DB6DAE141C}" type="datetimeFigureOut">
              <a:rPr lang="en-US" smtClean="0"/>
              <a:pPr/>
              <a:t>10/8/2020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BD1712-B62A-4BDB-B3E4-C5623339E4B2}" type="slidenum">
              <a:rPr lang="en-US" smtClean="0"/>
              <a:pPr/>
              <a:t>‹#›</a:t>
            </a:fld>
            <a:endParaRPr lang="en-US" dirty="0"/>
          </a:p>
        </p:txBody>
      </p:sp>
    </p:spTree>
    <p:extLst>
      <p:ext uri="{BB962C8B-B14F-4D97-AF65-F5344CB8AC3E}">
        <p14:creationId xmlns="" xmlns:p14="http://schemas.microsoft.com/office/powerpoint/2010/main" val="2314391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150EC5-2F44-4113-BDBF-16DB6DAE141C}" type="datetimeFigureOut">
              <a:rPr lang="en-US" smtClean="0"/>
              <a:pPr/>
              <a:t>10/8/2020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BD1712-B62A-4BDB-B3E4-C5623339E4B2}"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 xmlns:p14="http://schemas.microsoft.com/office/powerpoint/2010/main" val="840984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150EC5-2F44-4113-BDBF-16DB6DAE141C}" type="datetimeFigureOut">
              <a:rPr lang="en-US" smtClean="0"/>
              <a:pPr/>
              <a:t>10/8/2020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BD1712-B62A-4BDB-B3E4-C5623339E4B2}" type="slidenum">
              <a:rPr lang="en-US" smtClean="0"/>
              <a:pPr/>
              <a:t>‹#›</a:t>
            </a:fld>
            <a:endParaRPr lang="en-US" dirty="0"/>
          </a:p>
        </p:txBody>
      </p:sp>
    </p:spTree>
    <p:extLst>
      <p:ext uri="{BB962C8B-B14F-4D97-AF65-F5344CB8AC3E}">
        <p14:creationId xmlns="" xmlns:p14="http://schemas.microsoft.com/office/powerpoint/2010/main" val="13196222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150EC5-2F44-4113-BDBF-16DB6DAE141C}" type="datetimeFigureOut">
              <a:rPr lang="en-US" smtClean="0"/>
              <a:pPr/>
              <a:t>10/8/2020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BD1712-B62A-4BDB-B3E4-C5623339E4B2}"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20084696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150EC5-2F44-4113-BDBF-16DB6DAE141C}" type="datetimeFigureOut">
              <a:rPr lang="en-US" smtClean="0"/>
              <a:pPr/>
              <a:t>10/8/2020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BD1712-B62A-4BDB-B3E4-C5623339E4B2}" type="slidenum">
              <a:rPr lang="en-US" smtClean="0"/>
              <a:pPr/>
              <a:t>‹#›</a:t>
            </a:fld>
            <a:endParaRPr lang="en-US" dirty="0"/>
          </a:p>
        </p:txBody>
      </p:sp>
    </p:spTree>
    <p:extLst>
      <p:ext uri="{BB962C8B-B14F-4D97-AF65-F5344CB8AC3E}">
        <p14:creationId xmlns="" xmlns:p14="http://schemas.microsoft.com/office/powerpoint/2010/main" val="400582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150EC5-2F44-4113-BDBF-16DB6DAE141C}" type="datetimeFigureOut">
              <a:rPr lang="en-US" smtClean="0"/>
              <a:pPr/>
              <a:t>10/8/2020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BD1712-B62A-4BDB-B3E4-C5623339E4B2}" type="slidenum">
              <a:rPr lang="en-US" smtClean="0"/>
              <a:pPr/>
              <a:t>‹#›</a:t>
            </a:fld>
            <a:endParaRPr lang="en-US" dirty="0"/>
          </a:p>
        </p:txBody>
      </p:sp>
    </p:spTree>
    <p:extLst>
      <p:ext uri="{BB962C8B-B14F-4D97-AF65-F5344CB8AC3E}">
        <p14:creationId xmlns="" xmlns:p14="http://schemas.microsoft.com/office/powerpoint/2010/main" val="23859599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150EC5-2F44-4113-BDBF-16DB6DAE141C}" type="datetimeFigureOut">
              <a:rPr lang="en-US" smtClean="0"/>
              <a:pPr/>
              <a:t>10/8/2020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BD1712-B62A-4BDB-B3E4-C5623339E4B2}" type="slidenum">
              <a:rPr lang="en-US" smtClean="0"/>
              <a:pPr/>
              <a:t>‹#›</a:t>
            </a:fld>
            <a:endParaRPr lang="en-US" dirty="0"/>
          </a:p>
        </p:txBody>
      </p:sp>
    </p:spTree>
    <p:extLst>
      <p:ext uri="{BB962C8B-B14F-4D97-AF65-F5344CB8AC3E}">
        <p14:creationId xmlns="" xmlns:p14="http://schemas.microsoft.com/office/powerpoint/2010/main" val="7039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B150EC5-2F44-4113-BDBF-16DB6DAE141C}" type="datetimeFigureOut">
              <a:rPr lang="en-US" smtClean="0"/>
              <a:pPr/>
              <a:t>10/8/2020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DBD1712-B62A-4BDB-B3E4-C5623339E4B2}" type="slidenum">
              <a:rPr lang="en-US" smtClean="0"/>
              <a:pPr/>
              <a:t>‹#›</a:t>
            </a:fld>
            <a:endParaRPr lang="en-US" dirty="0"/>
          </a:p>
        </p:txBody>
      </p:sp>
    </p:spTree>
    <p:extLst>
      <p:ext uri="{BB962C8B-B14F-4D97-AF65-F5344CB8AC3E}">
        <p14:creationId xmlns="" xmlns:p14="http://schemas.microsoft.com/office/powerpoint/2010/main" val="1962899847"/>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1623" y="1093693"/>
            <a:ext cx="9538447" cy="1020765"/>
          </a:xfrm>
        </p:spPr>
        <p:txBody>
          <a:bodyPr/>
          <a:lstStyle/>
          <a:p>
            <a:pPr algn="ctr"/>
            <a:r>
              <a:rPr lang="en-US" dirty="0" smtClean="0">
                <a:latin typeface="Times New Roman" panose="02020603050405020304" pitchFamily="18" charset="0"/>
                <a:cs typeface="Times New Roman" panose="02020603050405020304" pitchFamily="18" charset="0"/>
              </a:rPr>
              <a:t>Crime Comparison</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021976" y="2903350"/>
            <a:ext cx="9556377" cy="1096899"/>
          </a:xfrm>
        </p:spPr>
        <p:txBody>
          <a:bodyPr>
            <a:normAutofit/>
          </a:bodyPr>
          <a:lstStyle/>
          <a:p>
            <a:pPr algn="ctr"/>
            <a:r>
              <a:rPr lang="en-US" sz="3200" dirty="0" smtClean="0">
                <a:latin typeface="Times New Roman" panose="02020603050405020304" pitchFamily="18" charset="0"/>
                <a:cs typeface="Times New Roman" panose="02020603050405020304" pitchFamily="18" charset="0"/>
              </a:rPr>
              <a:t>Case of </a:t>
            </a:r>
            <a:r>
              <a:rPr lang="en-US" sz="4000" dirty="0" smtClean="0">
                <a:latin typeface="Times New Roman" panose="02020603050405020304" pitchFamily="18" charset="0"/>
                <a:cs typeface="Times New Roman" panose="02020603050405020304" pitchFamily="18" charset="0"/>
              </a:rPr>
              <a:t>Houston, Texas</a:t>
            </a:r>
            <a:r>
              <a:rPr lang="en-US" sz="3200" dirty="0" smtClean="0">
                <a:latin typeface="Times New Roman" panose="02020603050405020304" pitchFamily="18" charset="0"/>
                <a:cs typeface="Times New Roman" panose="02020603050405020304" pitchFamily="18" charset="0"/>
              </a:rPr>
              <a:t> and the Surrounding.</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023627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6065" y="416748"/>
            <a:ext cx="8707525" cy="1023431"/>
          </a:xfrm>
        </p:spPr>
        <p:txBody>
          <a:bodyPr/>
          <a:lstStyle/>
          <a:p>
            <a:pPr algn="ctr"/>
            <a:r>
              <a:rPr lang="en-US" sz="4000" b="1" dirty="0">
                <a:latin typeface="Times New Roman" panose="02020603050405020304" pitchFamily="18" charset="0"/>
                <a:cs typeface="Times New Roman" panose="02020603050405020304" pitchFamily="18" charset="0"/>
              </a:rPr>
              <a:t>Introduction</a:t>
            </a: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466164" y="1440179"/>
            <a:ext cx="10094259" cy="4691576"/>
          </a:xfrm>
        </p:spPr>
        <p:txBody>
          <a:bodyPr>
            <a:noAutofit/>
          </a:bodyPr>
          <a:lstStyle/>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Crime is an illegal act which is against the law</a:t>
            </a:r>
          </a:p>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crime rate has been on the rise both in my area and </a:t>
            </a:r>
            <a:r>
              <a:rPr lang="en-US" sz="2400" dirty="0" smtClean="0">
                <a:latin typeface="Times New Roman" panose="02020603050405020304" pitchFamily="18" charset="0"/>
                <a:cs typeface="Times New Roman" panose="02020603050405020304" pitchFamily="18" charset="0"/>
              </a:rPr>
              <a:t> at the </a:t>
            </a:r>
            <a:r>
              <a:rPr lang="en-US" sz="2400" dirty="0">
                <a:latin typeface="Times New Roman" panose="02020603050405020304" pitchFamily="18" charset="0"/>
                <a:cs typeface="Times New Roman" panose="02020603050405020304" pitchFamily="18" charset="0"/>
              </a:rPr>
              <a:t>state </a:t>
            </a:r>
            <a:r>
              <a:rPr lang="en-US" sz="2400" dirty="0" smtClean="0">
                <a:latin typeface="Times New Roman" panose="02020603050405020304" pitchFamily="18" charset="0"/>
                <a:cs typeface="Times New Roman" panose="02020603050405020304" pitchFamily="18" charset="0"/>
              </a:rPr>
              <a:t>level.</a:t>
            </a:r>
            <a:endParaRPr lang="en-US" sz="24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Crime rise has always been associated with summer, and Houston has one of America's highest crime rates.</a:t>
            </a:r>
          </a:p>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There are several major categories of crime, each with specific crimes that exist (Nilsson et al., 2017). </a:t>
            </a:r>
            <a:endParaRPr lang="en-US" sz="2400" dirty="0" smtClean="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presentation will  also focus on the comparison of crimes in Texas and crimes in my local neighborhood, the extent of crime in different areas, factors influencing crime rate, strategies for addressing crimes, and finally make recommendations</a:t>
            </a:r>
          </a:p>
        </p:txBody>
      </p:sp>
    </p:spTree>
    <p:extLst>
      <p:ext uri="{BB962C8B-B14F-4D97-AF65-F5344CB8AC3E}">
        <p14:creationId xmlns="" xmlns:p14="http://schemas.microsoft.com/office/powerpoint/2010/main" val="2590877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4887" y="217393"/>
            <a:ext cx="8888887" cy="1199927"/>
          </a:xfrm>
        </p:spPr>
        <p:txBody>
          <a:bodyPr/>
          <a:lstStyle/>
          <a:p>
            <a:pPr algn="ctr"/>
            <a:r>
              <a:rPr lang="en-US" sz="4000" b="1" dirty="0" smtClean="0">
                <a:latin typeface="Times New Roman" panose="02020603050405020304" pitchFamily="18" charset="0"/>
                <a:cs typeface="Times New Roman" panose="02020603050405020304" pitchFamily="18" charset="0"/>
              </a:rPr>
              <a:t>Violent crimes</a:t>
            </a: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51778" y="1732084"/>
            <a:ext cx="10273553" cy="3930920"/>
          </a:xfrm>
        </p:spPr>
        <p:txBody>
          <a:bodyPr>
            <a:normAutofit/>
          </a:bodyPr>
          <a:lstStyle/>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Violent crime is a significant crime that concerns many Americans.</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Violent crimes are generally defined into five categories.</a:t>
            </a:r>
          </a:p>
          <a:p>
            <a:pPr marL="285750" indent="-285750" algn="l">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Such crimes include </a:t>
            </a:r>
            <a:r>
              <a:rPr lang="en-US" sz="2400" dirty="0">
                <a:latin typeface="Times New Roman" panose="02020603050405020304" pitchFamily="18" charset="0"/>
                <a:cs typeface="Times New Roman" panose="02020603050405020304" pitchFamily="18" charset="0"/>
              </a:rPr>
              <a:t>offenses such as murder, aggravated assault, rape, robbery, and manslaughter.</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These crimes are common and make people trapped in their homes, especially children and women who face victimization (Coccia, 2017</a:t>
            </a:r>
            <a:r>
              <a:rPr lang="en-US" sz="2400" dirty="0" smtClean="0">
                <a:latin typeface="Times New Roman" panose="02020603050405020304" pitchFamily="18" charset="0"/>
                <a:cs typeface="Times New Roman" panose="02020603050405020304" pitchFamily="18" charset="0"/>
              </a:rPr>
              <a:t>).</a:t>
            </a:r>
          </a:p>
          <a:p>
            <a:pPr marL="285750" indent="-285750" algn="l">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In </a:t>
            </a:r>
            <a:r>
              <a:rPr lang="en-US" sz="2400" dirty="0">
                <a:latin typeface="Times New Roman" panose="02020603050405020304" pitchFamily="18" charset="0"/>
                <a:cs typeface="Times New Roman" panose="02020603050405020304" pitchFamily="18" charset="0"/>
              </a:rPr>
              <a:t>comparison to Texas state and my local neighborhood, violent crimes is almost the same in both levels, according to the cases reported. However, homicides crimes are few in Texas..</a:t>
            </a:r>
          </a:p>
        </p:txBody>
      </p:sp>
    </p:spTree>
    <p:extLst>
      <p:ext uri="{BB962C8B-B14F-4D97-AF65-F5344CB8AC3E}">
        <p14:creationId xmlns="" xmlns:p14="http://schemas.microsoft.com/office/powerpoint/2010/main" val="4063789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739654" cy="986118"/>
          </a:xfrm>
        </p:spPr>
        <p:txBody>
          <a:bodyPr>
            <a:normAutofit fontScale="90000"/>
          </a:bodyPr>
          <a:lstStyle/>
          <a:p>
            <a:pPr algn="ctr"/>
            <a:r>
              <a:rPr lang="en-US" sz="4000" b="1" dirty="0">
                <a:latin typeface="Times New Roman" panose="02020603050405020304" pitchFamily="18" charset="0"/>
                <a:cs typeface="Times New Roman" panose="02020603050405020304" pitchFamily="18" charset="0"/>
              </a:rPr>
              <a:t>P</a:t>
            </a:r>
            <a:r>
              <a:rPr lang="en-US" sz="4000" b="1" dirty="0" smtClean="0">
                <a:latin typeface="Times New Roman" panose="02020603050405020304" pitchFamily="18" charset="0"/>
                <a:cs typeface="Times New Roman" panose="02020603050405020304" pitchFamily="18" charset="0"/>
              </a:rPr>
              <a:t>roperty </a:t>
            </a:r>
            <a:r>
              <a:rPr lang="en-US" sz="4000" b="1" dirty="0">
                <a:latin typeface="Times New Roman" panose="02020603050405020304" pitchFamily="18" charset="0"/>
                <a:cs typeface="Times New Roman" panose="02020603050405020304" pitchFamily="18" charset="0"/>
              </a:rPr>
              <a:t>C</a:t>
            </a:r>
            <a:r>
              <a:rPr lang="en-US" sz="4000" b="1" dirty="0" smtClean="0">
                <a:latin typeface="Times New Roman" panose="02020603050405020304" pitchFamily="18" charset="0"/>
                <a:cs typeface="Times New Roman" panose="02020603050405020304" pitchFamily="18" charset="0"/>
              </a:rPr>
              <a:t>rime</a:t>
            </a: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02839" y="1748213"/>
            <a:ext cx="10313395" cy="3880773"/>
          </a:xfrm>
        </p:spPr>
        <p:txBody>
          <a:bodyPr>
            <a:normAutofit/>
          </a:bodyPr>
          <a:lstStyle/>
          <a:p>
            <a:pPr lvl="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Property crime does not involve physical harm.</a:t>
            </a:r>
          </a:p>
          <a:p>
            <a:pPr lvl="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crime is responsible for the loss of several billions of dollars annually.  </a:t>
            </a:r>
          </a:p>
          <a:p>
            <a:pPr lvl="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They are classified in terms of roles and networks of the property involved.</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Property crime can be categorized as an amateur and professional theft (Nilsson et al., </a:t>
            </a:r>
            <a:r>
              <a:rPr lang="en-US" sz="2400" dirty="0" smtClean="0">
                <a:latin typeface="Times New Roman" panose="02020603050405020304" pitchFamily="18" charset="0"/>
                <a:cs typeface="Times New Roman" panose="02020603050405020304" pitchFamily="18" charset="0"/>
              </a:rPr>
              <a:t>2017</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Property crime involves no force or threats against, and in Texas, property crime is more frequent compared to the crime rate in my neighborhood cities.</a:t>
            </a:r>
          </a:p>
        </p:txBody>
      </p:sp>
    </p:spTree>
    <p:extLst>
      <p:ext uri="{BB962C8B-B14F-4D97-AF65-F5344CB8AC3E}">
        <p14:creationId xmlns="" xmlns:p14="http://schemas.microsoft.com/office/powerpoint/2010/main" val="1625112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860280" cy="1617785"/>
          </a:xfrm>
        </p:spPr>
        <p:txBody>
          <a:bodyPr/>
          <a:lstStyle/>
          <a:p>
            <a:pPr algn="ctr"/>
            <a:r>
              <a:rPr lang="en-US" sz="4000" b="1" dirty="0" smtClean="0">
                <a:latin typeface="Times New Roman" panose="02020603050405020304" pitchFamily="18" charset="0"/>
                <a:cs typeface="Times New Roman" panose="02020603050405020304" pitchFamily="18" charset="0"/>
              </a:rPr>
              <a:t>White-Collar Crime</a:t>
            </a:r>
            <a:r>
              <a:rPr lang="en-US" sz="4000" dirty="0" smtClean="0">
                <a:latin typeface="Times New Roman" panose="02020603050405020304" pitchFamily="18" charset="0"/>
                <a:cs typeface="Times New Roman" panose="02020603050405020304" pitchFamily="18" charset="0"/>
              </a:rPr>
              <a:t/>
            </a:r>
            <a:br>
              <a:rPr lang="en-US" sz="4000" dirty="0" smtClean="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02022" y="1460212"/>
            <a:ext cx="10585078" cy="4917727"/>
          </a:xfrm>
        </p:spPr>
        <p:txBody>
          <a:bodyPr>
            <a:noAutofit/>
          </a:bodyPr>
          <a:lstStyle/>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These are crimes that are committed in office by a person of high social status with including a series of frauds committed by professional incorporates.</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They are more harmful than criminal crimes in terms of physical injury, economic loss, or even in some cases, death.</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White-collar crimes include employee theft, tax evasion, corporate and professional fraud, and mostly, they are designated to improve profits and protect </a:t>
            </a:r>
            <a:r>
              <a:rPr lang="en-US" sz="2400" dirty="0" smtClean="0">
                <a:latin typeface="Times New Roman" panose="02020603050405020304" pitchFamily="18" charset="0"/>
                <a:cs typeface="Times New Roman" panose="02020603050405020304" pitchFamily="18" charset="0"/>
              </a:rPr>
              <a:t>corporates</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White-collar crimes affect a number of untold people annually (Gottschalk, 2017).</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White-collar crime is more frequent in Texas state compared to the frequency of reporting of such crimes in my local neighborhood..</a:t>
            </a:r>
          </a:p>
        </p:txBody>
      </p:sp>
    </p:spTree>
    <p:extLst>
      <p:ext uri="{BB962C8B-B14F-4D97-AF65-F5344CB8AC3E}">
        <p14:creationId xmlns="" xmlns:p14="http://schemas.microsoft.com/office/powerpoint/2010/main" val="2819739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2468" y="320023"/>
            <a:ext cx="9592236" cy="1075714"/>
          </a:xfrm>
        </p:spPr>
        <p:txBody>
          <a:bodyPr/>
          <a:lstStyle/>
          <a:p>
            <a:pPr algn="ctr"/>
            <a:r>
              <a:rPr lang="en-US" sz="4000" b="1" dirty="0">
                <a:latin typeface="Times New Roman" panose="02020603050405020304" pitchFamily="18" charset="0"/>
                <a:cs typeface="Times New Roman" panose="02020603050405020304" pitchFamily="18" charset="0"/>
              </a:rPr>
              <a:t>Organized </a:t>
            </a:r>
            <a:r>
              <a:rPr lang="en-US" sz="4000" b="1" dirty="0" smtClean="0">
                <a:latin typeface="Times New Roman" panose="02020603050405020304" pitchFamily="18" charset="0"/>
                <a:cs typeface="Times New Roman" panose="02020603050405020304" pitchFamily="18" charset="0"/>
              </a:rPr>
              <a:t>Crimes</a:t>
            </a: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97877" y="1899088"/>
            <a:ext cx="9572926" cy="4501712"/>
          </a:xfrm>
        </p:spPr>
        <p:txBody>
          <a:bodyPr>
            <a:noAutofit/>
          </a:bodyPr>
          <a:lstStyle/>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Organized crime is controlled and planned criminal activities by groups.</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Criminal activities are planned, and rational acts reflect the efforts of the group.</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Mostly the illegal activity involves providing goods or services that the public demands.</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It is a continuous activity that works for profit from illegal activities (Kang &amp; Thosuwanchot, 2017).  </a:t>
            </a:r>
            <a:endParaRPr lang="en-US" sz="2400" dirty="0" smtClean="0">
              <a:latin typeface="Times New Roman" panose="02020603050405020304" pitchFamily="18" charset="0"/>
              <a:cs typeface="Times New Roman" panose="02020603050405020304" pitchFamily="18" charset="0"/>
            </a:endParaRP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Organized crime is more common in Texas because they require a network that may be hard to establish in my local </a:t>
            </a:r>
            <a:r>
              <a:rPr lang="en-US" sz="2400" dirty="0" smtClean="0">
                <a:latin typeface="Times New Roman" panose="02020603050405020304" pitchFamily="18" charset="0"/>
                <a:cs typeface="Times New Roman" panose="02020603050405020304" pitchFamily="18" charset="0"/>
              </a:rPr>
              <a:t>neighborhood.</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750886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4769" y="434340"/>
            <a:ext cx="9144000" cy="1348740"/>
          </a:xfrm>
        </p:spPr>
        <p:txBody>
          <a:bodyPr/>
          <a:lstStyle/>
          <a:p>
            <a:pPr algn="ctr"/>
            <a:r>
              <a:rPr lang="en-US" sz="4000" b="1" dirty="0" smtClean="0">
                <a:latin typeface="Times New Roman" panose="02020603050405020304" pitchFamily="18" charset="0"/>
                <a:cs typeface="Times New Roman" panose="02020603050405020304" pitchFamily="18" charset="0"/>
              </a:rPr>
              <a:t>Consensual Crime</a:t>
            </a: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644769" y="2240280"/>
            <a:ext cx="9985131" cy="4617720"/>
          </a:xfrm>
        </p:spPr>
        <p:txBody>
          <a:bodyPr>
            <a:normAutofit/>
          </a:bodyPr>
          <a:lstStyle/>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Consensual crimes can be defined as a victimless crime; sometimes, the state is the victim.</a:t>
            </a:r>
          </a:p>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Individuals willingly and voluntarily engage in behaviors that violate the law with more than one participant.</a:t>
            </a:r>
          </a:p>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crimes include drug trafficking and abuse, gambling, and prostitution.</a:t>
            </a:r>
          </a:p>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activities while committing a consensual crime to affect the general interest of the society at large (Kang &amp; Thosuwanchot, 2017). </a:t>
            </a:r>
            <a:endParaRPr lang="en-US" sz="2400" dirty="0" smtClean="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Comparison of consensual crimes in my local neighborhood and Texas, my local city  relatively common vices being  committed frequently.</a:t>
            </a:r>
          </a:p>
          <a:p>
            <a:endParaRPr lang="en-US" dirty="0"/>
          </a:p>
        </p:txBody>
      </p:sp>
    </p:spTree>
    <p:extLst>
      <p:ext uri="{BB962C8B-B14F-4D97-AF65-F5344CB8AC3E}">
        <p14:creationId xmlns="" xmlns:p14="http://schemas.microsoft.com/office/powerpoint/2010/main" val="2568816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1354" y="193431"/>
            <a:ext cx="10778783" cy="1336432"/>
          </a:xfrm>
        </p:spPr>
        <p:txBody>
          <a:bodyPr>
            <a:normAutofit/>
          </a:bodyPr>
          <a:lstStyle/>
          <a:p>
            <a:pPr algn="ctr"/>
            <a:r>
              <a:rPr lang="en-US" sz="4000" b="1" dirty="0" smtClean="0">
                <a:latin typeface="Times New Roman" panose="02020603050405020304" pitchFamily="18" charset="0"/>
                <a:cs typeface="Times New Roman" panose="02020603050405020304" pitchFamily="18" charset="0"/>
              </a:rPr>
              <a:t>Comparison of Crimes Highest </a:t>
            </a:r>
            <a:r>
              <a:rPr lang="en-US" sz="4000" b="1" dirty="0">
                <a:latin typeface="Times New Roman" panose="02020603050405020304" pitchFamily="18" charset="0"/>
                <a:cs typeface="Times New Roman" panose="02020603050405020304" pitchFamily="18" charset="0"/>
              </a:rPr>
              <a:t>or L</a:t>
            </a:r>
            <a:r>
              <a:rPr lang="en-US" sz="4000" b="1" dirty="0" smtClean="0">
                <a:latin typeface="Times New Roman" panose="02020603050405020304" pitchFamily="18" charset="0"/>
                <a:cs typeface="Times New Roman" panose="02020603050405020304" pitchFamily="18" charset="0"/>
              </a:rPr>
              <a:t>owest</a:t>
            </a: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63432" y="1723292"/>
            <a:ext cx="10050780" cy="3548403"/>
          </a:xfrm>
        </p:spPr>
        <p:txBody>
          <a:bodyPr>
            <a:noAutofit/>
          </a:bodyPr>
          <a:lstStyle/>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Chances of encountering violent crimes in Houston are very high</a:t>
            </a:r>
            <a:r>
              <a:rPr lang="en-US" sz="2400" b="1"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Houston neighboring communities are ranked as the most dangerous neighborhoods.</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Aggravated assaults had the most massive increase involving serious assaults from the use of weapons.</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highest crimes that have been recorded include robbery, aggravated assault, burglary, theft, and auto theft (Nilsson et al., 2017). Crimes such as white-collar crimes are low in the neighborhood.</a:t>
            </a:r>
          </a:p>
          <a:p>
            <a:pPr marL="285750" indent="-285750" algn="l">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032627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6423" y="753035"/>
            <a:ext cx="9144000" cy="870025"/>
          </a:xfrm>
        </p:spPr>
        <p:txBody>
          <a:bodyPr/>
          <a:lstStyle/>
          <a:p>
            <a:pPr algn="ctr"/>
            <a:r>
              <a:rPr lang="en-US" sz="4000" b="1" dirty="0" smtClean="0">
                <a:latin typeface="Times New Roman" panose="02020603050405020304" pitchFamily="18" charset="0"/>
                <a:cs typeface="Times New Roman" panose="02020603050405020304" pitchFamily="18" charset="0"/>
              </a:rPr>
              <a:t>The Extent </a:t>
            </a:r>
            <a:r>
              <a:rPr lang="en-US" sz="4000" b="1" dirty="0">
                <a:latin typeface="Times New Roman" panose="02020603050405020304" pitchFamily="18" charset="0"/>
                <a:cs typeface="Times New Roman" panose="02020603050405020304" pitchFamily="18" charset="0"/>
              </a:rPr>
              <a:t>of </a:t>
            </a:r>
            <a:r>
              <a:rPr lang="en-US" sz="4000" b="1" dirty="0" smtClean="0">
                <a:latin typeface="Times New Roman" panose="02020603050405020304" pitchFamily="18" charset="0"/>
                <a:cs typeface="Times New Roman" panose="02020603050405020304" pitchFamily="18" charset="0"/>
              </a:rPr>
              <a:t>Crime </a:t>
            </a:r>
            <a:r>
              <a:rPr lang="en-US" sz="4000" b="1" dirty="0">
                <a:latin typeface="Times New Roman" panose="02020603050405020304" pitchFamily="18" charset="0"/>
                <a:cs typeface="Times New Roman" panose="02020603050405020304" pitchFamily="18" charset="0"/>
              </a:rPr>
              <a:t>in </a:t>
            </a:r>
            <a:r>
              <a:rPr lang="en-US" sz="4000" b="1" dirty="0" smtClean="0">
                <a:latin typeface="Times New Roman" panose="02020603050405020304" pitchFamily="18" charset="0"/>
                <a:cs typeface="Times New Roman" panose="02020603050405020304" pitchFamily="18" charset="0"/>
              </a:rPr>
              <a:t>Different Areas</a:t>
            </a: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927847" y="2012128"/>
            <a:ext cx="9525000" cy="3291840"/>
          </a:xfrm>
        </p:spPr>
        <p:txBody>
          <a:bodyPr/>
          <a:lstStyle/>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Demographic trends and characteristics</a:t>
            </a:r>
          </a:p>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Quality of life</a:t>
            </a:r>
          </a:p>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Culture and subcultures in different communities</a:t>
            </a:r>
          </a:p>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Crime data from different communities help to determine the prevalence of criminal activities (Nilsson et al., 2017). </a:t>
            </a:r>
            <a:r>
              <a:rPr lang="en-US" dirty="0"/>
              <a:t> </a:t>
            </a:r>
          </a:p>
        </p:txBody>
      </p:sp>
    </p:spTree>
    <p:extLst>
      <p:ext uri="{BB962C8B-B14F-4D97-AF65-F5344CB8AC3E}">
        <p14:creationId xmlns="" xmlns:p14="http://schemas.microsoft.com/office/powerpoint/2010/main" val="3987206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82881"/>
            <a:ext cx="9997440" cy="1620370"/>
          </a:xfrm>
        </p:spPr>
        <p:txBody>
          <a:bodyPr>
            <a:normAutofit/>
          </a:bodyPr>
          <a:lstStyle/>
          <a:p>
            <a:pPr algn="ctr"/>
            <a:r>
              <a:rPr lang="en-US" sz="4000" b="1" dirty="0" smtClean="0">
                <a:latin typeface="Times New Roman" panose="02020603050405020304" pitchFamily="18" charset="0"/>
                <a:cs typeface="Times New Roman" panose="02020603050405020304" pitchFamily="18" charset="0"/>
              </a:rPr>
              <a:t>Factors Influencing </a:t>
            </a:r>
            <a:r>
              <a:rPr lang="en-US" sz="4000" b="1" dirty="0">
                <a:latin typeface="Times New Roman" panose="02020603050405020304" pitchFamily="18" charset="0"/>
                <a:cs typeface="Times New Roman" panose="02020603050405020304" pitchFamily="18" charset="0"/>
              </a:rPr>
              <a:t>the </a:t>
            </a:r>
            <a:r>
              <a:rPr lang="en-US" sz="4000" b="1" dirty="0" smtClean="0">
                <a:latin typeface="Times New Roman" panose="02020603050405020304" pitchFamily="18" charset="0"/>
                <a:cs typeface="Times New Roman" panose="02020603050405020304" pitchFamily="18" charset="0"/>
              </a:rPr>
              <a:t>Crime Rate</a:t>
            </a: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932329" y="1803251"/>
            <a:ext cx="9570720" cy="3566160"/>
          </a:xfrm>
        </p:spPr>
        <p:txBody>
          <a:bodyPr>
            <a:normAutofit/>
          </a:bodyPr>
          <a:lstStyle/>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Crime is a combination of factors, and almost everywhere, there are crimes.</a:t>
            </a:r>
          </a:p>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Cultural factors such as education and especially school </a:t>
            </a:r>
            <a:r>
              <a:rPr lang="en-US" sz="2400" dirty="0" smtClean="0">
                <a:latin typeface="Times New Roman" panose="02020603050405020304" pitchFamily="18" charset="0"/>
                <a:cs typeface="Times New Roman" panose="02020603050405020304" pitchFamily="18" charset="0"/>
              </a:rPr>
              <a:t>dropouts.</a:t>
            </a:r>
            <a:endParaRPr lang="en-US" sz="24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Poverty is responsible for neighborhood crime rates.</a:t>
            </a:r>
          </a:p>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Individuals who are socially and economically default to an extent cannot afford the basic needs for themselves and family can engage in crimes (Gottschalk, 2017). </a:t>
            </a:r>
          </a:p>
        </p:txBody>
      </p:sp>
    </p:spTree>
    <p:extLst>
      <p:ext uri="{BB962C8B-B14F-4D97-AF65-F5344CB8AC3E}">
        <p14:creationId xmlns="" xmlns:p14="http://schemas.microsoft.com/office/powerpoint/2010/main" val="3902998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4607" y="0"/>
            <a:ext cx="10786989" cy="2354580"/>
          </a:xfrm>
        </p:spPr>
        <p:txBody>
          <a:bodyPr>
            <a:normAutofit/>
          </a:bodyPr>
          <a:lstStyle/>
          <a:p>
            <a:pPr algn="ctr"/>
            <a:r>
              <a:rPr lang="en-US" sz="4000" b="1" dirty="0">
                <a:latin typeface="Times New Roman" panose="02020603050405020304" pitchFamily="18" charset="0"/>
                <a:cs typeface="Times New Roman" panose="02020603050405020304" pitchFamily="18" charset="0"/>
              </a:rPr>
              <a:t>Factors </a:t>
            </a:r>
            <a:r>
              <a:rPr lang="en-US" sz="4000" b="1" dirty="0" smtClean="0">
                <a:latin typeface="Times New Roman" panose="02020603050405020304" pitchFamily="18" charset="0"/>
                <a:cs typeface="Times New Roman" panose="02020603050405020304" pitchFamily="18" charset="0"/>
              </a:rPr>
              <a:t> Influencing Crime Rate </a:t>
            </a: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06678" y="1612267"/>
            <a:ext cx="10266485" cy="4550898"/>
          </a:xfrm>
        </p:spPr>
        <p:txBody>
          <a:bodyPr>
            <a:normAutofit/>
          </a:bodyPr>
          <a:lstStyle/>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Policing, especially on urban crimes it has an effect on determinacy on the percentage of crimes</a:t>
            </a:r>
          </a:p>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Criminals carefully assess the chance of getting caught before they engage in illicit activities.</a:t>
            </a:r>
          </a:p>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Unemployment affects crime committed in most areas.  </a:t>
            </a:r>
          </a:p>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Economic condition determines the rate of crime in certain areas (Coccia, 2017). 	</a:t>
            </a:r>
          </a:p>
        </p:txBody>
      </p:sp>
    </p:spTree>
    <p:extLst>
      <p:ext uri="{BB962C8B-B14F-4D97-AF65-F5344CB8AC3E}">
        <p14:creationId xmlns="" xmlns:p14="http://schemas.microsoft.com/office/powerpoint/2010/main" val="1132655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34440" y="1"/>
            <a:ext cx="10043160" cy="2011680"/>
          </a:xfrm>
        </p:spPr>
        <p:txBody>
          <a:bodyPr/>
          <a:lstStyle/>
          <a:p>
            <a:pPr algn="ctr"/>
            <a:r>
              <a:rPr lang="en-US" sz="4000" b="1" dirty="0">
                <a:latin typeface="Times New Roman" panose="02020603050405020304" pitchFamily="18" charset="0"/>
                <a:cs typeface="Times New Roman" panose="02020603050405020304" pitchFamily="18" charset="0"/>
              </a:rPr>
              <a:t>Factors  Influencing Crime Rate </a:t>
            </a: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787550" y="1470212"/>
            <a:ext cx="10436262" cy="3726180"/>
          </a:xfrm>
        </p:spPr>
        <p:txBody>
          <a:bodyPr>
            <a:normAutofit/>
          </a:bodyPr>
          <a:lstStyle/>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social level of morality in different communities determines the rate of crimes.</a:t>
            </a:r>
          </a:p>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population's age is related to the crime rate in some areas, especially the population's composition.</a:t>
            </a:r>
          </a:p>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population's stability affects the type of crime occurring; they include the mobility of residents and commuting patterns.</a:t>
            </a:r>
          </a:p>
          <a:p>
            <a:pPr marL="342900" indent="-34290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Urban structures correlate with criminal activities. (Gottschalk, 2017).</a:t>
            </a:r>
          </a:p>
        </p:txBody>
      </p:sp>
    </p:spTree>
    <p:extLst>
      <p:ext uri="{BB962C8B-B14F-4D97-AF65-F5344CB8AC3E}">
        <p14:creationId xmlns="" xmlns:p14="http://schemas.microsoft.com/office/powerpoint/2010/main" val="708747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3940" y="0"/>
            <a:ext cx="9768840" cy="1965961"/>
          </a:xfrm>
        </p:spPr>
        <p:txBody>
          <a:bodyPr>
            <a:noAutofit/>
          </a:bodyPr>
          <a:lstStyle/>
          <a:p>
            <a:pPr algn="ctr"/>
            <a:r>
              <a:rPr lang="en-US" sz="4000" b="1" dirty="0">
                <a:latin typeface="Times New Roman" panose="02020603050405020304" pitchFamily="18" charset="0"/>
                <a:cs typeface="Times New Roman" panose="02020603050405020304" pitchFamily="18" charset="0"/>
              </a:rPr>
              <a:t>Factors  Influencing Crime Rate </a:t>
            </a: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868680" y="1965960"/>
            <a:ext cx="9944100" cy="4343399"/>
          </a:xfrm>
        </p:spPr>
        <p:txBody>
          <a:bodyPr>
            <a:normAutofit/>
          </a:bodyPr>
          <a:lstStyle/>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Domestic abuse account for most of the violent crimes witnessed in most communities </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Drug trafficking and possession of illegal firearms are likely to be widespread.</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Urban structures correlate with criminal activities (Coccia, 2017).  </a:t>
            </a:r>
          </a:p>
          <a:p>
            <a:pPr marL="285750" indent="-285750" algn="l">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549636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0262" y="182880"/>
            <a:ext cx="11109960" cy="1394910"/>
          </a:xfrm>
        </p:spPr>
        <p:txBody>
          <a:bodyPr>
            <a:noAutofit/>
          </a:bodyPr>
          <a:lstStyle/>
          <a:p>
            <a:pPr algn="ctr"/>
            <a:r>
              <a:rPr lang="en-US" sz="4000" b="1" dirty="0">
                <a:latin typeface="Times New Roman" panose="02020603050405020304" pitchFamily="18" charset="0"/>
                <a:cs typeface="Times New Roman" panose="02020603050405020304" pitchFamily="18" charset="0"/>
              </a:rPr>
              <a:t>Strategies for </a:t>
            </a:r>
            <a:r>
              <a:rPr lang="en-US" sz="4000" b="1" dirty="0" smtClean="0">
                <a:latin typeface="Times New Roman" panose="02020603050405020304" pitchFamily="18" charset="0"/>
                <a:cs typeface="Times New Roman" panose="02020603050405020304" pitchFamily="18" charset="0"/>
              </a:rPr>
              <a:t>Addressing Crime Issues</a:t>
            </a: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914400" y="1569720"/>
            <a:ext cx="10067365" cy="3893820"/>
          </a:xfrm>
        </p:spPr>
        <p:txBody>
          <a:bodyPr/>
          <a:lstStyle/>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Proper Policing strategies and rules</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Formulation of research crime prevention approaches</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Forensics and investigative practices will help better the capabilities to address violent crimes.</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Professionals in criminal justice will be better equipped with research on violent crime (Strom &amp; Smith, 2017</a:t>
            </a:r>
            <a:r>
              <a:rPr lang="en-US" dirty="0"/>
              <a:t>). </a:t>
            </a:r>
          </a:p>
        </p:txBody>
      </p:sp>
    </p:spTree>
    <p:extLst>
      <p:ext uri="{BB962C8B-B14F-4D97-AF65-F5344CB8AC3E}">
        <p14:creationId xmlns="" xmlns:p14="http://schemas.microsoft.com/office/powerpoint/2010/main" val="412169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60611" y="609600"/>
            <a:ext cx="10255623" cy="1524000"/>
          </a:xfrm>
        </p:spPr>
        <p:txBody>
          <a:bodyPr>
            <a:normAutofit/>
          </a:bodyPr>
          <a:lstStyle/>
          <a:p>
            <a:pPr algn="ctr"/>
            <a:r>
              <a:rPr lang="en-US" sz="4000" b="1" dirty="0">
                <a:latin typeface="Times New Roman" panose="02020603050405020304" pitchFamily="18" charset="0"/>
                <a:cs typeface="Times New Roman" panose="02020603050405020304" pitchFamily="18" charset="0"/>
              </a:rPr>
              <a:t>Strategies for </a:t>
            </a:r>
            <a:r>
              <a:rPr lang="en-US" sz="4000" b="1" dirty="0" smtClean="0">
                <a:latin typeface="Times New Roman" panose="02020603050405020304" pitchFamily="18" charset="0"/>
                <a:cs typeface="Times New Roman" panose="02020603050405020304" pitchFamily="18" charset="0"/>
              </a:rPr>
              <a:t>Addressing Crime </a:t>
            </a:r>
            <a:r>
              <a:rPr lang="en-US" sz="4000" b="1" dirty="0">
                <a:latin typeface="Times New Roman" panose="02020603050405020304" pitchFamily="18" charset="0"/>
                <a:cs typeface="Times New Roman" panose="02020603050405020304" pitchFamily="18" charset="0"/>
              </a:rPr>
              <a:t>Issues</a:t>
            </a: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627529" y="2238039"/>
            <a:ext cx="10650071" cy="3406139"/>
          </a:xfrm>
        </p:spPr>
        <p:txBody>
          <a:bodyPr>
            <a:normAutofit/>
          </a:bodyPr>
          <a:lstStyle/>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Developing an action plan to compact crime</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Criminal agencies will formulate plans that will help achieve goals for selected actions.</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Formulate negotiate support</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Initiate strategies to deal with domestic violence (Strom &amp; Smith, 2017).  </a:t>
            </a:r>
          </a:p>
          <a:p>
            <a:pPr marL="285750" indent="-285750" algn="l">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071310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4410" y="281354"/>
            <a:ext cx="10203180" cy="2092569"/>
          </a:xfrm>
        </p:spPr>
        <p:txBody>
          <a:bodyPr>
            <a:normAutofit fontScale="90000"/>
          </a:bodyPr>
          <a:lstStyle/>
          <a:p>
            <a:pPr algn="ctr"/>
            <a:r>
              <a:rPr lang="en-US" sz="4400" b="1" dirty="0">
                <a:latin typeface="Times New Roman" panose="02020603050405020304" pitchFamily="18" charset="0"/>
                <a:cs typeface="Times New Roman" panose="02020603050405020304" pitchFamily="18" charset="0"/>
              </a:rPr>
              <a:t>Recommendations to law </a:t>
            </a:r>
            <a:r>
              <a:rPr lang="en-US" sz="4400" b="1" dirty="0" smtClean="0">
                <a:latin typeface="Times New Roman" panose="02020603050405020304" pitchFamily="18" charset="0"/>
                <a:cs typeface="Times New Roman" panose="02020603050405020304" pitchFamily="18" charset="0"/>
              </a:rPr>
              <a:t>Enforcement </a:t>
            </a:r>
            <a:r>
              <a:rPr lang="en-US" sz="4400" b="1" dirty="0">
                <a:latin typeface="Times New Roman" panose="02020603050405020304" pitchFamily="18" charset="0"/>
                <a:cs typeface="Times New Roman" panose="02020603050405020304" pitchFamily="18" charset="0"/>
              </a:rPr>
              <a:t>and </a:t>
            </a:r>
            <a:r>
              <a:rPr lang="en-US" sz="4400" b="1" dirty="0" smtClean="0">
                <a:latin typeface="Times New Roman" panose="02020603050405020304" pitchFamily="18" charset="0"/>
                <a:cs typeface="Times New Roman" panose="02020603050405020304" pitchFamily="18" charset="0"/>
              </a:rPr>
              <a:t>Public Officials</a:t>
            </a:r>
            <a:r>
              <a:rPr lang="en-US" dirty="0"/>
              <a:t/>
            </a:r>
            <a:br>
              <a:rPr lang="en-US" dirty="0"/>
            </a:br>
            <a:endParaRPr lang="en-US" dirty="0"/>
          </a:p>
        </p:txBody>
      </p:sp>
      <p:sp>
        <p:nvSpPr>
          <p:cNvPr id="3" name="Subtitle 2"/>
          <p:cNvSpPr>
            <a:spLocks noGrp="1"/>
          </p:cNvSpPr>
          <p:nvPr>
            <p:ph type="subTitle" idx="1"/>
          </p:nvPr>
        </p:nvSpPr>
        <p:spPr>
          <a:xfrm>
            <a:off x="681318" y="2120602"/>
            <a:ext cx="10426625" cy="3726179"/>
          </a:xfrm>
        </p:spPr>
        <p:txBody>
          <a:bodyPr>
            <a:normAutofit/>
          </a:bodyPr>
          <a:lstStyle/>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Enact strict policies on criminal activities</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Encourage employment programs by the government to improve the economic well-being.</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Adopt reward and buyback programs among offenders and the public in general to enhance collaboration</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Legalizing some of illegal products and services in the case of organized crimes (Strom &amp; Smith, 2017). </a:t>
            </a:r>
          </a:p>
        </p:txBody>
      </p:sp>
    </p:spTree>
    <p:extLst>
      <p:ext uri="{BB962C8B-B14F-4D97-AF65-F5344CB8AC3E}">
        <p14:creationId xmlns="" xmlns:p14="http://schemas.microsoft.com/office/powerpoint/2010/main" val="2448198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6423" y="0"/>
            <a:ext cx="9144000" cy="1531620"/>
          </a:xfrm>
        </p:spPr>
        <p:txBody>
          <a:bodyPr>
            <a:normAutofit/>
          </a:bodyPr>
          <a:lstStyle/>
          <a:p>
            <a:pPr algn="ctr"/>
            <a:r>
              <a:rPr lang="en-US" sz="4000" b="1" dirty="0">
                <a:latin typeface="Times New Roman" panose="02020603050405020304" pitchFamily="18" charset="0"/>
                <a:cs typeface="Times New Roman" panose="02020603050405020304" pitchFamily="18" charset="0"/>
              </a:rPr>
              <a:t>Conclusion</a:t>
            </a: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753035" y="1462144"/>
            <a:ext cx="10793505" cy="3634740"/>
          </a:xfrm>
        </p:spPr>
        <p:txBody>
          <a:bodyPr>
            <a:normAutofit/>
          </a:bodyPr>
          <a:lstStyle/>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Crimes are categorized into several groups of five and further specific crimes.</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Crime is a major concern for the public's safety, and they are severe both to individuals and the person committing them.</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Culture and subcultures in different communities have different crime prevalence.</a:t>
            </a:r>
          </a:p>
          <a:p>
            <a:pPr marL="285750" indent="-285750" algn="l">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public collaboration and cooperation of criminal administration are instrumental in controlling crimes.</a:t>
            </a:r>
          </a:p>
          <a:p>
            <a:pPr marL="285750" indent="-285750" algn="l">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979501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0215" y="175846"/>
            <a:ext cx="8153400" cy="1248509"/>
          </a:xfrm>
        </p:spPr>
        <p:txBody>
          <a:bodyPr>
            <a:normAutofit fontScale="90000"/>
          </a:bodyPr>
          <a:lstStyle/>
          <a:p>
            <a:pPr algn="ctr"/>
            <a:r>
              <a:rPr lang="en-US" sz="4000" b="1" dirty="0">
                <a:latin typeface="Times New Roman" panose="02020603050405020304" pitchFamily="18" charset="0"/>
                <a:cs typeface="Times New Roman" panose="02020603050405020304" pitchFamily="18" charset="0"/>
              </a:rPr>
              <a:t>References</a:t>
            </a:r>
            <a:r>
              <a:rPr lang="en-US" dirty="0"/>
              <a:t/>
            </a:r>
            <a:br>
              <a:rPr lang="en-US" dirty="0"/>
            </a:br>
            <a:endParaRPr lang="en-US" dirty="0"/>
          </a:p>
        </p:txBody>
      </p:sp>
      <p:sp>
        <p:nvSpPr>
          <p:cNvPr id="3" name="Subtitle 2"/>
          <p:cNvSpPr>
            <a:spLocks noGrp="1"/>
          </p:cNvSpPr>
          <p:nvPr>
            <p:ph type="subTitle" idx="1"/>
          </p:nvPr>
        </p:nvSpPr>
        <p:spPr>
          <a:xfrm>
            <a:off x="274320" y="689248"/>
            <a:ext cx="11407140" cy="6168751"/>
          </a:xfrm>
        </p:spPr>
        <p:txBody>
          <a:bodyPr>
            <a:noAutofit/>
          </a:bodyPr>
          <a:lstStyle/>
          <a:p>
            <a:pPr algn="l"/>
            <a:r>
              <a:rPr lang="en-US" sz="2000" dirty="0">
                <a:latin typeface="Times New Roman" panose="02020603050405020304" pitchFamily="18" charset="0"/>
                <a:cs typeface="Times New Roman" panose="02020603050405020304" pitchFamily="18" charset="0"/>
              </a:rPr>
              <a:t>Gottschalk, P. (2017). Convenience in white-collar crime: Introducing a core concept. </a:t>
            </a:r>
            <a:r>
              <a:rPr lang="en-US" sz="2000" i="1" dirty="0">
                <a:latin typeface="Times New Roman" panose="02020603050405020304" pitchFamily="18" charset="0"/>
                <a:cs typeface="Times New Roman" panose="02020603050405020304" pitchFamily="18" charset="0"/>
              </a:rPr>
              <a:t>Deviant Behavior</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38</a:t>
            </a:r>
            <a:r>
              <a:rPr lang="en-US" sz="2000" dirty="0">
                <a:latin typeface="Times New Roman" panose="02020603050405020304" pitchFamily="18" charset="0"/>
                <a:cs typeface="Times New Roman" panose="02020603050405020304" pitchFamily="18" charset="0"/>
              </a:rPr>
              <a:t>(5), 605-619.</a:t>
            </a:r>
          </a:p>
          <a:p>
            <a:pPr algn="l"/>
            <a:r>
              <a:rPr lang="en-US" sz="2000" dirty="0">
                <a:latin typeface="Times New Roman" panose="02020603050405020304" pitchFamily="18" charset="0"/>
                <a:cs typeface="Times New Roman" panose="02020603050405020304" pitchFamily="18" charset="0"/>
              </a:rPr>
              <a:t>Nowrasteh, A. (2018). Criminal Immigrants in Texas: Illegal Immigrant Conviction and Arrest Rates for Homicide, Sex Crimes, Larceny, and Other Crimes. </a:t>
            </a:r>
            <a:r>
              <a:rPr lang="en-US" sz="2000" i="1" dirty="0">
                <a:latin typeface="Times New Roman" panose="02020603050405020304" pitchFamily="18" charset="0"/>
                <a:cs typeface="Times New Roman" panose="02020603050405020304" pitchFamily="18" charset="0"/>
              </a:rPr>
              <a:t>Cato Institute, Research and Policy Brief</a:t>
            </a:r>
            <a:r>
              <a:rPr lang="en-US" sz="2000" dirty="0">
                <a:latin typeface="Times New Roman" panose="02020603050405020304" pitchFamily="18" charset="0"/>
                <a:cs typeface="Times New Roman" panose="02020603050405020304" pitchFamily="18" charset="0"/>
              </a:rPr>
              <a:t>, (4).</a:t>
            </a:r>
          </a:p>
          <a:p>
            <a:pPr algn="l"/>
            <a:r>
              <a:rPr lang="en-US" sz="2000" dirty="0">
                <a:latin typeface="Times New Roman" panose="02020603050405020304" pitchFamily="18" charset="0"/>
                <a:cs typeface="Times New Roman" panose="02020603050405020304" pitchFamily="18" charset="0"/>
              </a:rPr>
              <a:t>Kang, E., &amp; Thosuwanchot, N. (2017). An application of Durkheim’s four categories of suicide to organizational crimes. </a:t>
            </a:r>
            <a:r>
              <a:rPr lang="en-US" sz="2000" i="1" dirty="0">
                <a:latin typeface="Times New Roman" panose="02020603050405020304" pitchFamily="18" charset="0"/>
                <a:cs typeface="Times New Roman" panose="02020603050405020304" pitchFamily="18" charset="0"/>
              </a:rPr>
              <a:t>Deviant behavior</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38</a:t>
            </a:r>
            <a:r>
              <a:rPr lang="en-US" sz="2000" dirty="0">
                <a:latin typeface="Times New Roman" panose="02020603050405020304" pitchFamily="18" charset="0"/>
                <a:cs typeface="Times New Roman" panose="02020603050405020304" pitchFamily="18" charset="0"/>
              </a:rPr>
              <a:t>(5), 493-513.</a:t>
            </a:r>
          </a:p>
          <a:p>
            <a:pPr algn="l"/>
            <a:r>
              <a:rPr lang="en-US" sz="2000" dirty="0">
                <a:latin typeface="Times New Roman" panose="02020603050405020304" pitchFamily="18" charset="0"/>
                <a:cs typeface="Times New Roman" panose="02020603050405020304" pitchFamily="18" charset="0"/>
              </a:rPr>
              <a:t>Nilsson, A., Estrada, F., &amp; Bäckman, O. (2017). The unequal crime drop: Changes over time in the distribution of crime among individuals from different socioeconomic backgrounds. </a:t>
            </a:r>
            <a:r>
              <a:rPr lang="en-US" sz="2000" i="1" dirty="0">
                <a:latin typeface="Times New Roman" panose="02020603050405020304" pitchFamily="18" charset="0"/>
                <a:cs typeface="Times New Roman" panose="02020603050405020304" pitchFamily="18" charset="0"/>
              </a:rPr>
              <a:t>European Journal of Criminology</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14</a:t>
            </a:r>
            <a:r>
              <a:rPr lang="en-US" sz="2000" dirty="0">
                <a:latin typeface="Times New Roman" panose="02020603050405020304" pitchFamily="18" charset="0"/>
                <a:cs typeface="Times New Roman" panose="02020603050405020304" pitchFamily="18" charset="0"/>
              </a:rPr>
              <a:t>(5), 586-605.</a:t>
            </a:r>
          </a:p>
          <a:p>
            <a:pPr algn="l"/>
            <a:r>
              <a:rPr lang="en-US" sz="2000" dirty="0">
                <a:latin typeface="Times New Roman" panose="02020603050405020304" pitchFamily="18" charset="0"/>
                <a:cs typeface="Times New Roman" panose="02020603050405020304" pitchFamily="18" charset="0"/>
              </a:rPr>
              <a:t>Coccia, M. (2017). A Theory of general causes of violent crime: Homicides, income inequality and deficiencies of the heat hypothesis and of the model of CLASH. </a:t>
            </a:r>
            <a:r>
              <a:rPr lang="en-US" sz="2000" i="1" dirty="0">
                <a:latin typeface="Times New Roman" panose="02020603050405020304" pitchFamily="18" charset="0"/>
                <a:cs typeface="Times New Roman" panose="02020603050405020304" pitchFamily="18" charset="0"/>
              </a:rPr>
              <a:t>Aggression and Violent Behavior</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37</a:t>
            </a:r>
            <a:r>
              <a:rPr lang="en-US" sz="2000" dirty="0">
                <a:latin typeface="Times New Roman" panose="02020603050405020304" pitchFamily="18" charset="0"/>
                <a:cs typeface="Times New Roman" panose="02020603050405020304" pitchFamily="18" charset="0"/>
              </a:rPr>
              <a:t>, 190-200.</a:t>
            </a:r>
          </a:p>
          <a:p>
            <a:pPr algn="l"/>
            <a:r>
              <a:rPr lang="en-US" sz="2000" dirty="0">
                <a:latin typeface="Times New Roman" panose="02020603050405020304" pitchFamily="18" charset="0"/>
                <a:cs typeface="Times New Roman" panose="02020603050405020304" pitchFamily="18" charset="0"/>
              </a:rPr>
              <a:t>Strom, K. J., &amp; Smith, E. L. (2017). The future of crime data: The case for the National Incident‐Based Reporting System (NIBRS) as a primary data source for policy evaluation and crime analysis. </a:t>
            </a:r>
            <a:r>
              <a:rPr lang="en-US" sz="2000" i="1" dirty="0" smtClean="0">
                <a:effectLst/>
                <a:latin typeface="Times New Roman" panose="02020603050405020304" pitchFamily="18" charset="0"/>
                <a:cs typeface="Times New Roman" panose="02020603050405020304" pitchFamily="18" charset="0"/>
              </a:rPr>
              <a:t>Criminology &amp; Public Policy</a:t>
            </a:r>
            <a:r>
              <a:rPr lang="en-US" sz="2000" dirty="0" smtClean="0">
                <a:effectLst/>
                <a:latin typeface="Times New Roman" panose="02020603050405020304" pitchFamily="18" charset="0"/>
                <a:cs typeface="Times New Roman" panose="02020603050405020304" pitchFamily="18" charset="0"/>
              </a:rPr>
              <a:t>, </a:t>
            </a:r>
            <a:r>
              <a:rPr lang="en-US" sz="2000" i="1" dirty="0" smtClean="0">
                <a:effectLst/>
                <a:latin typeface="Times New Roman" panose="02020603050405020304" pitchFamily="18" charset="0"/>
                <a:cs typeface="Times New Roman" panose="02020603050405020304" pitchFamily="18" charset="0"/>
              </a:rPr>
              <a:t>16</a:t>
            </a:r>
            <a:r>
              <a:rPr lang="en-US" sz="2000" dirty="0" smtClean="0">
                <a:effectLst/>
                <a:latin typeface="Times New Roman" panose="02020603050405020304" pitchFamily="18" charset="0"/>
                <a:cs typeface="Times New Roman" panose="02020603050405020304" pitchFamily="18" charset="0"/>
              </a:rPr>
              <a:t>(4), 1027-1048</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72125388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217</TotalTime>
  <Words>2822</Words>
  <Application>Microsoft Office PowerPoint</Application>
  <PresentationFormat>Custom</PresentationFormat>
  <Paragraphs>129</Paragraphs>
  <Slides>18</Slides>
  <Notes>17</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Facet</vt:lpstr>
      <vt:lpstr>Crime Comparison</vt:lpstr>
      <vt:lpstr>Introduction</vt:lpstr>
      <vt:lpstr>Violent crimes</vt:lpstr>
      <vt:lpstr>Property Crime </vt:lpstr>
      <vt:lpstr>White-Collar Crime </vt:lpstr>
      <vt:lpstr>Organized Crimes</vt:lpstr>
      <vt:lpstr>Consensual Crime</vt:lpstr>
      <vt:lpstr>Comparison of Crimes Highest or Lowest </vt:lpstr>
      <vt:lpstr>The Extent of Crime in Different Areas</vt:lpstr>
      <vt:lpstr>Factors Influencing the Crime Rate </vt:lpstr>
      <vt:lpstr>Factors  Influencing Crime Rate   </vt:lpstr>
      <vt:lpstr>Factors  Influencing Crime Rate   </vt:lpstr>
      <vt:lpstr>Factors  Influencing Crime Rate   </vt:lpstr>
      <vt:lpstr>Strategies for Addressing Crime Issues </vt:lpstr>
      <vt:lpstr>Strategies for Addressing Crime Issues </vt:lpstr>
      <vt:lpstr>Recommendations to law Enforcement and Public Officials </vt:lpstr>
      <vt:lpstr>Conclusion </vt:lpstr>
      <vt:lpstr>References </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dc:creator>
  <cp:lastModifiedBy>Kevin</cp:lastModifiedBy>
  <cp:revision>30</cp:revision>
  <dcterms:created xsi:type="dcterms:W3CDTF">2020-10-07T18:34:42Z</dcterms:created>
  <dcterms:modified xsi:type="dcterms:W3CDTF">2020-10-08T06:47:34Z</dcterms:modified>
</cp:coreProperties>
</file>